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>
        <p:scale>
          <a:sx n="75" d="100"/>
          <a:sy n="75" d="100"/>
        </p:scale>
        <p:origin x="1338" y="6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371588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diegomariano.com/react/" TargetMode="Externa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169088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sp>
        <p:nvSpPr>
          <p:cNvPr id="4" name="Text 2"/>
          <p:cNvSpPr/>
          <p:nvPr/>
        </p:nvSpPr>
        <p:spPr>
          <a:xfrm>
            <a:off x="833199" y="1934367"/>
            <a:ext cx="7477601" cy="172033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823"/>
              </a:lnSpc>
              <a:buNone/>
            </a:pPr>
            <a:r>
              <a:rPr lang="en-US" sz="5249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JS Park Gerenciamento de Estacionamento</a:t>
            </a:r>
            <a:endParaRPr lang="en-US" sz="5249" dirty="0"/>
          </a:p>
        </p:txBody>
      </p:sp>
      <p:sp>
        <p:nvSpPr>
          <p:cNvPr id="5" name="Text 3"/>
          <p:cNvSpPr/>
          <p:nvPr/>
        </p:nvSpPr>
        <p:spPr>
          <a:xfrm>
            <a:off x="833199" y="3985503"/>
            <a:ext cx="7477601" cy="3968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4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Aluno: Jader Silva da Silva 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833199" y="4602912"/>
            <a:ext cx="7477601" cy="3968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4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Orientador: Christiano Cadona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833199" y="5220322"/>
            <a:ext cx="7477601" cy="3968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4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Curso: Ciência da computação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833199" y="5837731"/>
            <a:ext cx="7477601" cy="3968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4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Universidade: ULBRA Canoas</a:t>
            </a:r>
            <a:endParaRPr lang="en-US" sz="1750" dirty="0"/>
          </a:p>
        </p:txBody>
      </p:sp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16908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169088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sp>
        <p:nvSpPr>
          <p:cNvPr id="4" name="Text 2"/>
          <p:cNvSpPr/>
          <p:nvPr/>
        </p:nvSpPr>
        <p:spPr>
          <a:xfrm>
            <a:off x="833199" y="5043396"/>
            <a:ext cx="4443889" cy="71680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686"/>
              </a:lnSpc>
              <a:buNone/>
            </a:pPr>
            <a:r>
              <a:rPr lang="en-US" sz="437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Perguntas</a:t>
            </a:r>
            <a:endParaRPr lang="en-US" sz="4374" dirty="0"/>
          </a:p>
        </p:txBody>
      </p:sp>
      <p:sp>
        <p:nvSpPr>
          <p:cNvPr id="5" name="Text 3"/>
          <p:cNvSpPr/>
          <p:nvPr/>
        </p:nvSpPr>
        <p:spPr>
          <a:xfrm>
            <a:off x="833199" y="6091006"/>
            <a:ext cx="12964001" cy="3968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4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Agradeço a todos que colaboraram para o desenvolvimento deste projeto. Para qualquer dúvida ou sugestão, fique à vontade.</a:t>
            </a:r>
            <a:endParaRPr lang="en-US" sz="175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336230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169088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50631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sp>
        <p:nvSpPr>
          <p:cNvPr id="36" name="Shape 16">
            <a:extLst>
              <a:ext uri="{FF2B5EF4-FFF2-40B4-BE49-F238E27FC236}">
                <a16:creationId xmlns:a16="http://schemas.microsoft.com/office/drawing/2014/main" id="{E2010F14-FA16-87E7-8C5F-7E27C04B2BEC}"/>
              </a:ext>
            </a:extLst>
          </p:cNvPr>
          <p:cNvSpPr/>
          <p:nvPr/>
        </p:nvSpPr>
        <p:spPr>
          <a:xfrm>
            <a:off x="6188388" y="2694993"/>
            <a:ext cx="461138" cy="496267"/>
          </a:xfrm>
          <a:prstGeom prst="roundRect">
            <a:avLst>
              <a:gd name="adj" fmla="val 13432"/>
            </a:avLst>
          </a:prstGeom>
          <a:solidFill>
            <a:srgbClr val="312140"/>
          </a:solidFill>
          <a:ln/>
        </p:spPr>
      </p:sp>
      <p:sp>
        <p:nvSpPr>
          <p:cNvPr id="4" name="Text 2"/>
          <p:cNvSpPr/>
          <p:nvPr/>
        </p:nvSpPr>
        <p:spPr>
          <a:xfrm>
            <a:off x="583168" y="1146532"/>
            <a:ext cx="3110746" cy="50170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980"/>
              </a:lnSpc>
              <a:buNone/>
            </a:pPr>
            <a:r>
              <a:rPr lang="en-US" sz="3062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Sumário</a:t>
            </a:r>
            <a:endParaRPr lang="en-US" sz="3062" dirty="0"/>
          </a:p>
        </p:txBody>
      </p:sp>
      <p:sp>
        <p:nvSpPr>
          <p:cNvPr id="5" name="Text 3"/>
          <p:cNvSpPr/>
          <p:nvPr/>
        </p:nvSpPr>
        <p:spPr>
          <a:xfrm>
            <a:off x="583168" y="1879765"/>
            <a:ext cx="7977664" cy="27774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04"/>
              </a:lnSpc>
              <a:buNone/>
            </a:pPr>
            <a:r>
              <a:rPr lang="en-US" sz="1225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Aqui está a sequencia dos tópicos abordados nesta apresentação:</a:t>
            </a:r>
            <a:endParaRPr lang="en-US" sz="1225" dirty="0"/>
          </a:p>
        </p:txBody>
      </p:sp>
      <p:sp>
        <p:nvSpPr>
          <p:cNvPr id="6" name="Shape 4"/>
          <p:cNvSpPr/>
          <p:nvPr/>
        </p:nvSpPr>
        <p:spPr>
          <a:xfrm>
            <a:off x="523109" y="2694993"/>
            <a:ext cx="499943" cy="496267"/>
          </a:xfrm>
          <a:prstGeom prst="roundRect">
            <a:avLst>
              <a:gd name="adj" fmla="val 13432"/>
            </a:avLst>
          </a:prstGeom>
          <a:solidFill>
            <a:srgbClr val="312140"/>
          </a:solidFill>
          <a:ln/>
        </p:spPr>
      </p:sp>
      <p:sp>
        <p:nvSpPr>
          <p:cNvPr id="7" name="Text 5"/>
          <p:cNvSpPr/>
          <p:nvPr/>
        </p:nvSpPr>
        <p:spPr>
          <a:xfrm>
            <a:off x="707655" y="2746489"/>
            <a:ext cx="121920" cy="301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388"/>
              </a:lnSpc>
              <a:buNone/>
            </a:pPr>
            <a:r>
              <a:rPr lang="en-US" sz="183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1</a:t>
            </a:r>
            <a:endParaRPr lang="en-US" sz="1837" dirty="0"/>
          </a:p>
        </p:txBody>
      </p:sp>
      <p:sp>
        <p:nvSpPr>
          <p:cNvPr id="8" name="Text 6"/>
          <p:cNvSpPr/>
          <p:nvPr/>
        </p:nvSpPr>
        <p:spPr>
          <a:xfrm>
            <a:off x="1088588" y="2700781"/>
            <a:ext cx="2050137" cy="50158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1990"/>
              </a:lnSpc>
              <a:buNone/>
            </a:pPr>
            <a:r>
              <a:rPr lang="en-US" sz="1531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Fundamentação Teórica</a:t>
            </a:r>
            <a:endParaRPr lang="en-US" sz="1531" dirty="0"/>
          </a:p>
        </p:txBody>
      </p:sp>
      <p:sp>
        <p:nvSpPr>
          <p:cNvPr id="10" name="Shape 8"/>
          <p:cNvSpPr/>
          <p:nvPr/>
        </p:nvSpPr>
        <p:spPr>
          <a:xfrm>
            <a:off x="3223618" y="2700781"/>
            <a:ext cx="499943" cy="496267"/>
          </a:xfrm>
          <a:prstGeom prst="roundRect">
            <a:avLst>
              <a:gd name="adj" fmla="val 13432"/>
            </a:avLst>
          </a:prstGeom>
          <a:solidFill>
            <a:srgbClr val="312140"/>
          </a:solidFill>
          <a:ln/>
        </p:spPr>
      </p:sp>
      <p:sp>
        <p:nvSpPr>
          <p:cNvPr id="11" name="Text 9"/>
          <p:cNvSpPr/>
          <p:nvPr/>
        </p:nvSpPr>
        <p:spPr>
          <a:xfrm>
            <a:off x="3417209" y="2759076"/>
            <a:ext cx="121920" cy="301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388"/>
              </a:lnSpc>
              <a:buNone/>
            </a:pPr>
            <a:r>
              <a:rPr lang="en-US" sz="183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2</a:t>
            </a:r>
            <a:endParaRPr lang="en-US" sz="1837" dirty="0"/>
          </a:p>
        </p:txBody>
      </p:sp>
      <p:sp>
        <p:nvSpPr>
          <p:cNvPr id="12" name="Text 10"/>
          <p:cNvSpPr/>
          <p:nvPr/>
        </p:nvSpPr>
        <p:spPr>
          <a:xfrm>
            <a:off x="3787504" y="2694993"/>
            <a:ext cx="2050137" cy="50158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1990"/>
              </a:lnSpc>
              <a:buNone/>
            </a:pPr>
            <a:r>
              <a:rPr lang="en-US" sz="1531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Aplicativos existentes na área</a:t>
            </a:r>
            <a:endParaRPr lang="en-US" sz="1531" dirty="0"/>
          </a:p>
        </p:txBody>
      </p:sp>
      <p:sp>
        <p:nvSpPr>
          <p:cNvPr id="14" name="Shape 12"/>
          <p:cNvSpPr/>
          <p:nvPr/>
        </p:nvSpPr>
        <p:spPr>
          <a:xfrm>
            <a:off x="512565" y="4311816"/>
            <a:ext cx="499943" cy="496267"/>
          </a:xfrm>
          <a:prstGeom prst="roundRect">
            <a:avLst>
              <a:gd name="adj" fmla="val 13432"/>
            </a:avLst>
          </a:prstGeom>
          <a:solidFill>
            <a:srgbClr val="312140"/>
          </a:solidFill>
          <a:ln/>
        </p:spPr>
      </p:sp>
      <p:sp>
        <p:nvSpPr>
          <p:cNvPr id="15" name="Text 13"/>
          <p:cNvSpPr/>
          <p:nvPr/>
        </p:nvSpPr>
        <p:spPr>
          <a:xfrm>
            <a:off x="6347607" y="2746488"/>
            <a:ext cx="112457" cy="301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388"/>
              </a:lnSpc>
              <a:buNone/>
            </a:pPr>
            <a:r>
              <a:rPr lang="en-US" sz="183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3</a:t>
            </a:r>
            <a:endParaRPr lang="en-US" sz="1837" dirty="0"/>
          </a:p>
        </p:txBody>
      </p:sp>
      <p:sp>
        <p:nvSpPr>
          <p:cNvPr id="16" name="Text 14"/>
          <p:cNvSpPr/>
          <p:nvPr/>
        </p:nvSpPr>
        <p:spPr>
          <a:xfrm>
            <a:off x="6693753" y="2724186"/>
            <a:ext cx="1684020" cy="25079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1990"/>
              </a:lnSpc>
              <a:buNone/>
            </a:pPr>
            <a:r>
              <a:rPr lang="en-US" sz="1531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Metodologia Scrum</a:t>
            </a:r>
            <a:endParaRPr lang="en-US" sz="1531" dirty="0"/>
          </a:p>
        </p:txBody>
      </p:sp>
      <p:sp>
        <p:nvSpPr>
          <p:cNvPr id="18" name="Shape 16"/>
          <p:cNvSpPr/>
          <p:nvPr/>
        </p:nvSpPr>
        <p:spPr>
          <a:xfrm>
            <a:off x="6156158" y="4311816"/>
            <a:ext cx="499943" cy="496267"/>
          </a:xfrm>
          <a:prstGeom prst="roundRect">
            <a:avLst>
              <a:gd name="adj" fmla="val 13432"/>
            </a:avLst>
          </a:prstGeom>
          <a:solidFill>
            <a:srgbClr val="312140"/>
          </a:solidFill>
          <a:ln/>
        </p:spPr>
      </p:sp>
      <p:sp>
        <p:nvSpPr>
          <p:cNvPr id="19" name="Text 17"/>
          <p:cNvSpPr/>
          <p:nvPr/>
        </p:nvSpPr>
        <p:spPr>
          <a:xfrm>
            <a:off x="697111" y="4369660"/>
            <a:ext cx="121920" cy="301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388"/>
              </a:lnSpc>
              <a:buNone/>
            </a:pPr>
            <a:r>
              <a:rPr lang="en-US" sz="183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4</a:t>
            </a:r>
            <a:endParaRPr lang="en-US" sz="1837" dirty="0"/>
          </a:p>
        </p:txBody>
      </p:sp>
      <p:sp>
        <p:nvSpPr>
          <p:cNvPr id="20" name="Text 18"/>
          <p:cNvSpPr/>
          <p:nvPr/>
        </p:nvSpPr>
        <p:spPr>
          <a:xfrm>
            <a:off x="1088588" y="4264070"/>
            <a:ext cx="2050137" cy="50158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1990"/>
              </a:lnSpc>
              <a:buNone/>
            </a:pPr>
            <a:r>
              <a:rPr lang="en-US" sz="1531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Tecnologias envolvidas</a:t>
            </a:r>
            <a:endParaRPr lang="en-US" sz="1531" dirty="0"/>
          </a:p>
        </p:txBody>
      </p:sp>
      <p:sp>
        <p:nvSpPr>
          <p:cNvPr id="22" name="Shape 20"/>
          <p:cNvSpPr/>
          <p:nvPr/>
        </p:nvSpPr>
        <p:spPr>
          <a:xfrm>
            <a:off x="3223618" y="4311817"/>
            <a:ext cx="499943" cy="496267"/>
          </a:xfrm>
          <a:prstGeom prst="roundRect">
            <a:avLst>
              <a:gd name="adj" fmla="val 13432"/>
            </a:avLst>
          </a:prstGeom>
          <a:solidFill>
            <a:srgbClr val="312140"/>
          </a:solidFill>
          <a:ln/>
        </p:spPr>
      </p:sp>
      <p:sp>
        <p:nvSpPr>
          <p:cNvPr id="23" name="Text 21"/>
          <p:cNvSpPr/>
          <p:nvPr/>
        </p:nvSpPr>
        <p:spPr>
          <a:xfrm>
            <a:off x="3416974" y="4352886"/>
            <a:ext cx="121920" cy="301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388"/>
              </a:lnSpc>
              <a:buNone/>
            </a:pPr>
            <a:r>
              <a:rPr lang="en-US" sz="183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5</a:t>
            </a:r>
            <a:endParaRPr lang="en-US" sz="1837" dirty="0"/>
          </a:p>
        </p:txBody>
      </p:sp>
      <p:sp>
        <p:nvSpPr>
          <p:cNvPr id="24" name="Text 22"/>
          <p:cNvSpPr/>
          <p:nvPr/>
        </p:nvSpPr>
        <p:spPr>
          <a:xfrm>
            <a:off x="3799642" y="4264070"/>
            <a:ext cx="2050137" cy="50158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1990"/>
              </a:lnSpc>
              <a:buNone/>
            </a:pPr>
            <a:r>
              <a:rPr lang="en-US" sz="1531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Apresentação do protótipo</a:t>
            </a:r>
            <a:endParaRPr lang="en-US" sz="1531" dirty="0"/>
          </a:p>
        </p:txBody>
      </p:sp>
      <p:sp>
        <p:nvSpPr>
          <p:cNvPr id="26" name="Shape 24"/>
          <p:cNvSpPr/>
          <p:nvPr/>
        </p:nvSpPr>
        <p:spPr>
          <a:xfrm>
            <a:off x="523109" y="5638078"/>
            <a:ext cx="499943" cy="496267"/>
          </a:xfrm>
          <a:prstGeom prst="roundRect">
            <a:avLst>
              <a:gd name="adj" fmla="val 13432"/>
            </a:avLst>
          </a:prstGeom>
          <a:solidFill>
            <a:srgbClr val="312140"/>
          </a:solidFill>
          <a:ln/>
        </p:spPr>
      </p:sp>
      <p:sp>
        <p:nvSpPr>
          <p:cNvPr id="27" name="Text 25"/>
          <p:cNvSpPr/>
          <p:nvPr/>
        </p:nvSpPr>
        <p:spPr>
          <a:xfrm>
            <a:off x="6345169" y="4328657"/>
            <a:ext cx="121920" cy="301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388"/>
              </a:lnSpc>
              <a:buNone/>
            </a:pPr>
            <a:r>
              <a:rPr lang="en-US" sz="183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6</a:t>
            </a:r>
            <a:endParaRPr lang="en-US" sz="1837" dirty="0"/>
          </a:p>
        </p:txBody>
      </p:sp>
      <p:sp>
        <p:nvSpPr>
          <p:cNvPr id="28" name="Text 26"/>
          <p:cNvSpPr/>
          <p:nvPr/>
        </p:nvSpPr>
        <p:spPr>
          <a:xfrm>
            <a:off x="6693753" y="4306497"/>
            <a:ext cx="2050137" cy="50158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1990"/>
              </a:lnSpc>
              <a:buNone/>
            </a:pPr>
            <a:r>
              <a:rPr lang="en-US" sz="1531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Validação por testes unitários</a:t>
            </a:r>
            <a:endParaRPr lang="en-US" sz="1531" dirty="0"/>
          </a:p>
        </p:txBody>
      </p:sp>
      <p:sp>
        <p:nvSpPr>
          <p:cNvPr id="31" name="Text 29"/>
          <p:cNvSpPr/>
          <p:nvPr/>
        </p:nvSpPr>
        <p:spPr>
          <a:xfrm>
            <a:off x="709013" y="5694770"/>
            <a:ext cx="121920" cy="301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388"/>
              </a:lnSpc>
              <a:buNone/>
            </a:pPr>
            <a:r>
              <a:rPr lang="en-US" sz="183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7</a:t>
            </a:r>
            <a:endParaRPr lang="en-US" sz="1837" dirty="0"/>
          </a:p>
        </p:txBody>
      </p:sp>
      <p:sp>
        <p:nvSpPr>
          <p:cNvPr id="32" name="Text 30"/>
          <p:cNvSpPr/>
          <p:nvPr/>
        </p:nvSpPr>
        <p:spPr>
          <a:xfrm>
            <a:off x="1064665" y="5728555"/>
            <a:ext cx="1981200" cy="25079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1990"/>
              </a:lnSpc>
              <a:buNone/>
            </a:pPr>
            <a:r>
              <a:rPr lang="en-US" sz="1531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Considerações finais</a:t>
            </a:r>
            <a:endParaRPr lang="en-US" sz="1531" dirty="0"/>
          </a:p>
        </p:txBody>
      </p:sp>
      <p:pic>
        <p:nvPicPr>
          <p:cNvPr id="3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16908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169088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sp>
        <p:nvSpPr>
          <p:cNvPr id="4" name="Text 2"/>
          <p:cNvSpPr/>
          <p:nvPr/>
        </p:nvSpPr>
        <p:spPr>
          <a:xfrm>
            <a:off x="833199" y="2653890"/>
            <a:ext cx="5920740" cy="71680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686"/>
              </a:lnSpc>
              <a:buNone/>
            </a:pPr>
            <a:r>
              <a:rPr lang="en-US" sz="437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Fundamentação Teórica</a:t>
            </a:r>
            <a:endParaRPr lang="en-US" sz="4374" dirty="0"/>
          </a:p>
        </p:txBody>
      </p:sp>
      <p:sp>
        <p:nvSpPr>
          <p:cNvPr id="5" name="Shape 3"/>
          <p:cNvSpPr/>
          <p:nvPr/>
        </p:nvSpPr>
        <p:spPr>
          <a:xfrm>
            <a:off x="833199" y="3701500"/>
            <a:ext cx="6370915" cy="1813698"/>
          </a:xfrm>
          <a:prstGeom prst="roundRect">
            <a:avLst>
              <a:gd name="adj" fmla="val 3675"/>
            </a:avLst>
          </a:prstGeom>
          <a:solidFill>
            <a:srgbClr val="312140"/>
          </a:solidFill>
          <a:ln/>
        </p:spPr>
      </p:sp>
      <p:sp>
        <p:nvSpPr>
          <p:cNvPr id="6" name="Text 4"/>
          <p:cNvSpPr/>
          <p:nvPr/>
        </p:nvSpPr>
        <p:spPr>
          <a:xfrm>
            <a:off x="1055370" y="3922037"/>
            <a:ext cx="3291840" cy="3583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43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Sistema de gerenciamento</a:t>
            </a:r>
            <a:endParaRPr lang="en-US" sz="2187" dirty="0"/>
          </a:p>
        </p:txBody>
      </p:sp>
      <p:sp>
        <p:nvSpPr>
          <p:cNvPr id="7" name="Text 5"/>
          <p:cNvSpPr/>
          <p:nvPr/>
        </p:nvSpPr>
        <p:spPr>
          <a:xfrm>
            <a:off x="1055370" y="4500917"/>
            <a:ext cx="5926574" cy="79374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4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É uma solução tecnológica para a gestão de um estacionamento de forma mais eficiente e automatizada.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7426285" y="3701500"/>
            <a:ext cx="6370915" cy="1813698"/>
          </a:xfrm>
          <a:prstGeom prst="roundRect">
            <a:avLst>
              <a:gd name="adj" fmla="val 3675"/>
            </a:avLst>
          </a:prstGeom>
          <a:solidFill>
            <a:srgbClr val="312140"/>
          </a:solidFill>
          <a:ln/>
        </p:spPr>
      </p:sp>
      <p:sp>
        <p:nvSpPr>
          <p:cNvPr id="9" name="Text 7"/>
          <p:cNvSpPr/>
          <p:nvPr/>
        </p:nvSpPr>
        <p:spPr>
          <a:xfrm>
            <a:off x="7648456" y="3922037"/>
            <a:ext cx="5212080" cy="3583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43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Importância de um software de controle</a:t>
            </a:r>
            <a:endParaRPr lang="en-US" sz="2187" dirty="0"/>
          </a:p>
        </p:txBody>
      </p:sp>
      <p:sp>
        <p:nvSpPr>
          <p:cNvPr id="10" name="Text 8"/>
          <p:cNvSpPr/>
          <p:nvPr/>
        </p:nvSpPr>
        <p:spPr>
          <a:xfrm>
            <a:off x="7648456" y="4500917"/>
            <a:ext cx="5926574" cy="79374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4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Permite que a empresa tenha um controle mais preciso e eficiente de suas atividades e processos.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169088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  <p:txBody>
          <a:bodyPr/>
          <a:lstStyle/>
          <a:p>
            <a:endParaRPr lang="pt-BR" dirty="0"/>
          </a:p>
        </p:txBody>
      </p:sp>
      <p:sp>
        <p:nvSpPr>
          <p:cNvPr id="4" name="Text 2"/>
          <p:cNvSpPr/>
          <p:nvPr/>
        </p:nvSpPr>
        <p:spPr>
          <a:xfrm>
            <a:off x="833199" y="1109894"/>
            <a:ext cx="8458200" cy="71680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686"/>
              </a:lnSpc>
              <a:buNone/>
            </a:pPr>
            <a:r>
              <a:rPr lang="en-US" sz="437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Aplicativos existentes na área</a:t>
            </a:r>
            <a:endParaRPr lang="en-US" sz="4374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3371" y="2157504"/>
            <a:ext cx="3332917" cy="330841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808798" y="5686451"/>
            <a:ext cx="2221944" cy="3583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843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Prosiga</a:t>
            </a:r>
            <a:endParaRPr lang="en-US" sz="2187" dirty="0"/>
          </a:p>
        </p:txBody>
      </p:sp>
      <p:sp>
        <p:nvSpPr>
          <p:cNvPr id="7" name="Text 4"/>
          <p:cNvSpPr/>
          <p:nvPr/>
        </p:nvSpPr>
        <p:spPr>
          <a:xfrm>
            <a:off x="833199" y="6265330"/>
            <a:ext cx="4173260" cy="160866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285750" indent="-285750" algn="just">
              <a:lnSpc>
                <a:spcPts val="3149"/>
              </a:lnSpc>
              <a:buFont typeface="Arial" panose="020B0604020202020204" pitchFamily="34" charset="0"/>
              <a:buChar char="•"/>
            </a:pPr>
            <a:r>
              <a:rPr lang="pt-BR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Desenvolvido pela </a:t>
            </a:r>
            <a:r>
              <a:rPr lang="pt-BR" sz="1750" dirty="0" err="1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Digicon</a:t>
            </a:r>
            <a:r>
              <a:rPr lang="pt-BR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S/A</a:t>
            </a:r>
          </a:p>
          <a:p>
            <a:pPr marL="285750" indent="-285750" algn="just">
              <a:lnSpc>
                <a:spcPts val="3149"/>
              </a:lnSpc>
              <a:buFont typeface="Arial" panose="020B0604020202020204" pitchFamily="34" charset="0"/>
              <a:buChar char="•"/>
            </a:pPr>
            <a:r>
              <a:rPr lang="pt-BR" sz="1750" dirty="0">
                <a:solidFill>
                  <a:srgbClr val="DAD1E6"/>
                </a:solidFill>
                <a:latin typeface="Fira Sans" pitchFamily="34" charset="0"/>
              </a:rPr>
              <a:t>Áreas públicas e privadas</a:t>
            </a:r>
          </a:p>
          <a:p>
            <a:pPr marL="285750" indent="-285750" algn="just">
              <a:lnSpc>
                <a:spcPts val="3149"/>
              </a:lnSpc>
              <a:buFont typeface="Arial" panose="020B0604020202020204" pitchFamily="34" charset="0"/>
              <a:buChar char="•"/>
            </a:pPr>
            <a:r>
              <a:rPr lang="pt-BR" sz="1750" dirty="0">
                <a:solidFill>
                  <a:srgbClr val="DAD1E6"/>
                </a:solidFill>
                <a:latin typeface="Fira Sans" pitchFamily="34" charset="0"/>
              </a:rPr>
              <a:t>Controle de acesso</a:t>
            </a:r>
          </a:p>
        </p:txBody>
      </p:sp>
      <p:pic>
        <p:nvPicPr>
          <p:cNvPr id="8" name="Image 1"/>
          <p:cNvPicPr>
            <a:picLocks noChangeAspect="1"/>
          </p:cNvPicPr>
          <p:nvPr/>
        </p:nvPicPr>
        <p:blipFill rotWithShape="1">
          <a:blip r:embed="rId4"/>
          <a:srcRect l="49998" t="2639" b="2639"/>
          <a:stretch/>
        </p:blipFill>
        <p:spPr>
          <a:xfrm>
            <a:off x="5839659" y="2157504"/>
            <a:ext cx="3332917" cy="330841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6204228" y="5686451"/>
            <a:ext cx="2221944" cy="3583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843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Parkeer</a:t>
            </a:r>
            <a:endParaRPr lang="en-US" sz="2187" dirty="0"/>
          </a:p>
        </p:txBody>
      </p:sp>
      <p:sp>
        <p:nvSpPr>
          <p:cNvPr id="10" name="Text 6"/>
          <p:cNvSpPr/>
          <p:nvPr/>
        </p:nvSpPr>
        <p:spPr>
          <a:xfrm>
            <a:off x="5228630" y="6265331"/>
            <a:ext cx="4173260" cy="160866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285750" indent="-285750" algn="just">
              <a:lnSpc>
                <a:spcPts val="3149"/>
              </a:lnSpc>
              <a:buFont typeface="Arial" panose="020B0604020202020204" pitchFamily="34" charset="0"/>
              <a:buChar char="•"/>
            </a:pPr>
            <a:r>
              <a:rPr lang="pt-BR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Sistema brasileiro
Cobrança automatizada</a:t>
            </a:r>
          </a:p>
          <a:p>
            <a:pPr marL="285750" indent="-285750" algn="just">
              <a:lnSpc>
                <a:spcPts val="3149"/>
              </a:lnSpc>
              <a:buFont typeface="Arial" panose="020B0604020202020204" pitchFamily="34" charset="0"/>
              <a:buChar char="•"/>
            </a:pPr>
            <a:r>
              <a:rPr lang="pt-BR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Pagamento antecipado</a:t>
            </a:r>
          </a:p>
        </p:txBody>
      </p:sp>
      <p:pic>
        <p:nvPicPr>
          <p:cNvPr id="11" name="Image 2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0044232" y="3245113"/>
            <a:ext cx="3332917" cy="1133191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10599658" y="5686451"/>
            <a:ext cx="2221944" cy="3583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843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EasyPark</a:t>
            </a:r>
            <a:endParaRPr lang="en-US" sz="2187" dirty="0"/>
          </a:p>
        </p:txBody>
      </p:sp>
      <p:sp>
        <p:nvSpPr>
          <p:cNvPr id="13" name="Text 8"/>
          <p:cNvSpPr/>
          <p:nvPr/>
        </p:nvSpPr>
        <p:spPr>
          <a:xfrm>
            <a:off x="9624060" y="6265330"/>
            <a:ext cx="4173260" cy="160866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285750" indent="-285750" algn="just">
              <a:lnSpc>
                <a:spcPts val="3149"/>
              </a:lnSpc>
              <a:buFont typeface="Arial" panose="020B0604020202020204" pitchFamily="34" charset="0"/>
              <a:buChar char="•"/>
            </a:pPr>
            <a:r>
              <a:rPr lang="pt-BR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Encontrar, reservar e pagar por vagas de estacionamento</a:t>
            </a:r>
          </a:p>
          <a:p>
            <a:pPr marL="285750" indent="-285750">
              <a:lnSpc>
                <a:spcPts val="3149"/>
              </a:lnSpc>
              <a:buFont typeface="Arial" panose="020B0604020202020204" pitchFamily="34" charset="0"/>
              <a:buChar char="•"/>
            </a:pPr>
            <a:r>
              <a:rPr lang="pt-BR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Aplicativo gratuito</a:t>
            </a:r>
          </a:p>
          <a:p>
            <a:pPr marL="285750" indent="-285750">
              <a:lnSpc>
                <a:spcPts val="3149"/>
              </a:lnSpc>
              <a:buFont typeface="Arial" panose="020B0604020202020204" pitchFamily="34" charset="0"/>
              <a:buChar char="•"/>
            </a:pPr>
            <a:r>
              <a:rPr lang="pt-BR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Alertas de tempo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169088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sp>
        <p:nvSpPr>
          <p:cNvPr id="4" name="Text 2"/>
          <p:cNvSpPr/>
          <p:nvPr/>
        </p:nvSpPr>
        <p:spPr>
          <a:xfrm>
            <a:off x="833199" y="1195580"/>
            <a:ext cx="4792980" cy="71680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686"/>
              </a:lnSpc>
              <a:buNone/>
            </a:pPr>
            <a:r>
              <a:rPr lang="en-US" sz="437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Metodologia Scrum</a:t>
            </a:r>
            <a:endParaRPr lang="en-US" sz="4374" dirty="0"/>
          </a:p>
        </p:txBody>
      </p:sp>
      <p:sp>
        <p:nvSpPr>
          <p:cNvPr id="5" name="Shape 3"/>
          <p:cNvSpPr/>
          <p:nvPr/>
        </p:nvSpPr>
        <p:spPr>
          <a:xfrm>
            <a:off x="833199" y="4608349"/>
            <a:ext cx="12964001" cy="15128"/>
          </a:xfrm>
          <a:prstGeom prst="rect">
            <a:avLst/>
          </a:prstGeom>
          <a:solidFill>
            <a:srgbClr val="FF6680"/>
          </a:solidFill>
          <a:ln/>
        </p:spPr>
      </p:sp>
      <p:sp>
        <p:nvSpPr>
          <p:cNvPr id="6" name="Shape 4"/>
          <p:cNvSpPr/>
          <p:nvPr/>
        </p:nvSpPr>
        <p:spPr>
          <a:xfrm>
            <a:off x="3351728" y="4608349"/>
            <a:ext cx="15240" cy="771880"/>
          </a:xfrm>
          <a:prstGeom prst="rect">
            <a:avLst/>
          </a:prstGeom>
          <a:solidFill>
            <a:srgbClr val="FF6680"/>
          </a:solidFill>
          <a:ln/>
        </p:spPr>
      </p:sp>
      <p:sp>
        <p:nvSpPr>
          <p:cNvPr id="7" name="Shape 5"/>
          <p:cNvSpPr/>
          <p:nvPr/>
        </p:nvSpPr>
        <p:spPr>
          <a:xfrm>
            <a:off x="3109436" y="4360274"/>
            <a:ext cx="499943" cy="496267"/>
          </a:xfrm>
          <a:prstGeom prst="roundRect">
            <a:avLst>
              <a:gd name="adj" fmla="val 13432"/>
            </a:avLst>
          </a:prstGeom>
          <a:solidFill>
            <a:srgbClr val="312140"/>
          </a:solidFill>
          <a:ln/>
        </p:spPr>
      </p:sp>
      <p:sp>
        <p:nvSpPr>
          <p:cNvPr id="8" name="Text 6"/>
          <p:cNvSpPr/>
          <p:nvPr/>
        </p:nvSpPr>
        <p:spPr>
          <a:xfrm>
            <a:off x="3275528" y="4393367"/>
            <a:ext cx="167640" cy="42996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412"/>
              </a:lnSpc>
              <a:buNone/>
            </a:pPr>
            <a:r>
              <a:rPr lang="en-US" sz="262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1</a:t>
            </a:r>
            <a:endParaRPr lang="en-US" sz="2624" dirty="0"/>
          </a:p>
        </p:txBody>
      </p:sp>
      <p:sp>
        <p:nvSpPr>
          <p:cNvPr id="9" name="Text 7"/>
          <p:cNvSpPr/>
          <p:nvPr/>
        </p:nvSpPr>
        <p:spPr>
          <a:xfrm>
            <a:off x="2248376" y="5600884"/>
            <a:ext cx="2221944" cy="3583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843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Planejamento</a:t>
            </a:r>
            <a:endParaRPr lang="en-US" sz="2187" dirty="0"/>
          </a:p>
        </p:txBody>
      </p:sp>
      <p:sp>
        <p:nvSpPr>
          <p:cNvPr id="10" name="Text 8"/>
          <p:cNvSpPr/>
          <p:nvPr/>
        </p:nvSpPr>
        <p:spPr>
          <a:xfrm>
            <a:off x="1055370" y="6179764"/>
            <a:ext cx="4607957" cy="79374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314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Criação de um plano detalhado do desenvolvimento do projeto.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5988963" y="3836470"/>
            <a:ext cx="15240" cy="771880"/>
          </a:xfrm>
          <a:prstGeom prst="rect">
            <a:avLst/>
          </a:prstGeom>
          <a:solidFill>
            <a:srgbClr val="FF6680"/>
          </a:solidFill>
          <a:ln/>
        </p:spPr>
      </p:sp>
      <p:sp>
        <p:nvSpPr>
          <p:cNvPr id="12" name="Shape 10"/>
          <p:cNvSpPr/>
          <p:nvPr/>
        </p:nvSpPr>
        <p:spPr>
          <a:xfrm>
            <a:off x="5746671" y="4360274"/>
            <a:ext cx="499943" cy="496267"/>
          </a:xfrm>
          <a:prstGeom prst="roundRect">
            <a:avLst>
              <a:gd name="adj" fmla="val 13432"/>
            </a:avLst>
          </a:prstGeom>
          <a:solidFill>
            <a:srgbClr val="312140"/>
          </a:solidFill>
          <a:ln/>
        </p:spPr>
      </p:sp>
      <p:sp>
        <p:nvSpPr>
          <p:cNvPr id="13" name="Text 11"/>
          <p:cNvSpPr/>
          <p:nvPr/>
        </p:nvSpPr>
        <p:spPr>
          <a:xfrm>
            <a:off x="5912763" y="4393367"/>
            <a:ext cx="167640" cy="42996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412"/>
              </a:lnSpc>
              <a:buNone/>
            </a:pPr>
            <a:r>
              <a:rPr lang="en-US" sz="262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2</a:t>
            </a:r>
            <a:endParaRPr lang="en-US" sz="2624" dirty="0"/>
          </a:p>
        </p:txBody>
      </p:sp>
      <p:sp>
        <p:nvSpPr>
          <p:cNvPr id="14" name="Text 12"/>
          <p:cNvSpPr/>
          <p:nvPr/>
        </p:nvSpPr>
        <p:spPr>
          <a:xfrm>
            <a:off x="4885611" y="2243190"/>
            <a:ext cx="2221944" cy="3583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843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Sprints</a:t>
            </a:r>
            <a:endParaRPr lang="en-US" sz="2187" dirty="0"/>
          </a:p>
        </p:txBody>
      </p:sp>
      <p:sp>
        <p:nvSpPr>
          <p:cNvPr id="15" name="Text 13"/>
          <p:cNvSpPr/>
          <p:nvPr/>
        </p:nvSpPr>
        <p:spPr>
          <a:xfrm>
            <a:off x="3692604" y="2822070"/>
            <a:ext cx="4607957" cy="79374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314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Criação de 4 sprints para o desenvolvimento do projeto.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8626197" y="4608349"/>
            <a:ext cx="15240" cy="771880"/>
          </a:xfrm>
          <a:prstGeom prst="rect">
            <a:avLst/>
          </a:prstGeom>
          <a:solidFill>
            <a:srgbClr val="FF6680"/>
          </a:solidFill>
          <a:ln/>
        </p:spPr>
      </p:sp>
      <p:sp>
        <p:nvSpPr>
          <p:cNvPr id="17" name="Shape 15"/>
          <p:cNvSpPr/>
          <p:nvPr/>
        </p:nvSpPr>
        <p:spPr>
          <a:xfrm>
            <a:off x="8383905" y="4360274"/>
            <a:ext cx="499943" cy="496267"/>
          </a:xfrm>
          <a:prstGeom prst="roundRect">
            <a:avLst>
              <a:gd name="adj" fmla="val 13432"/>
            </a:avLst>
          </a:prstGeom>
          <a:solidFill>
            <a:srgbClr val="312140"/>
          </a:solidFill>
          <a:ln/>
        </p:spPr>
      </p:sp>
      <p:sp>
        <p:nvSpPr>
          <p:cNvPr id="18" name="Text 16"/>
          <p:cNvSpPr/>
          <p:nvPr/>
        </p:nvSpPr>
        <p:spPr>
          <a:xfrm>
            <a:off x="8549997" y="4393367"/>
            <a:ext cx="167640" cy="42996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412"/>
              </a:lnSpc>
              <a:buNone/>
            </a:pPr>
            <a:r>
              <a:rPr lang="en-US" sz="262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3</a:t>
            </a:r>
            <a:endParaRPr lang="en-US" sz="2624" dirty="0"/>
          </a:p>
        </p:txBody>
      </p:sp>
      <p:sp>
        <p:nvSpPr>
          <p:cNvPr id="19" name="Text 17"/>
          <p:cNvSpPr/>
          <p:nvPr/>
        </p:nvSpPr>
        <p:spPr>
          <a:xfrm>
            <a:off x="7522845" y="5600884"/>
            <a:ext cx="2221944" cy="3583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843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Revisões</a:t>
            </a:r>
            <a:endParaRPr lang="en-US" sz="2187" dirty="0"/>
          </a:p>
        </p:txBody>
      </p:sp>
      <p:sp>
        <p:nvSpPr>
          <p:cNvPr id="20" name="Text 18"/>
          <p:cNvSpPr/>
          <p:nvPr/>
        </p:nvSpPr>
        <p:spPr>
          <a:xfrm>
            <a:off x="6329839" y="6179764"/>
            <a:ext cx="4607957" cy="79374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314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Realização de revisões semanais para o acompanhamento do desenvolvimento.</a:t>
            </a:r>
            <a:endParaRPr lang="en-US" sz="1750" dirty="0"/>
          </a:p>
        </p:txBody>
      </p:sp>
      <p:sp>
        <p:nvSpPr>
          <p:cNvPr id="21" name="Shape 19"/>
          <p:cNvSpPr/>
          <p:nvPr/>
        </p:nvSpPr>
        <p:spPr>
          <a:xfrm>
            <a:off x="11263432" y="3836470"/>
            <a:ext cx="15240" cy="771880"/>
          </a:xfrm>
          <a:prstGeom prst="rect">
            <a:avLst/>
          </a:prstGeom>
          <a:solidFill>
            <a:srgbClr val="FF6680"/>
          </a:solidFill>
          <a:ln/>
        </p:spPr>
      </p:sp>
      <p:sp>
        <p:nvSpPr>
          <p:cNvPr id="22" name="Shape 20"/>
          <p:cNvSpPr/>
          <p:nvPr/>
        </p:nvSpPr>
        <p:spPr>
          <a:xfrm>
            <a:off x="11021139" y="4360274"/>
            <a:ext cx="499943" cy="496267"/>
          </a:xfrm>
          <a:prstGeom prst="roundRect">
            <a:avLst>
              <a:gd name="adj" fmla="val 13432"/>
            </a:avLst>
          </a:prstGeom>
          <a:solidFill>
            <a:srgbClr val="312140"/>
          </a:solidFill>
          <a:ln/>
        </p:spPr>
      </p:sp>
      <p:sp>
        <p:nvSpPr>
          <p:cNvPr id="23" name="Text 21"/>
          <p:cNvSpPr/>
          <p:nvPr/>
        </p:nvSpPr>
        <p:spPr>
          <a:xfrm>
            <a:off x="11187232" y="4393367"/>
            <a:ext cx="167640" cy="42996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412"/>
              </a:lnSpc>
              <a:buNone/>
            </a:pPr>
            <a:r>
              <a:rPr lang="en-US" sz="262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4</a:t>
            </a:r>
            <a:endParaRPr lang="en-US" sz="2624" dirty="0"/>
          </a:p>
        </p:txBody>
      </p:sp>
      <p:sp>
        <p:nvSpPr>
          <p:cNvPr id="24" name="Text 22"/>
          <p:cNvSpPr/>
          <p:nvPr/>
        </p:nvSpPr>
        <p:spPr>
          <a:xfrm>
            <a:off x="10160079" y="2243190"/>
            <a:ext cx="2221944" cy="3583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843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Entrega</a:t>
            </a:r>
            <a:endParaRPr lang="en-US" sz="2187" dirty="0"/>
          </a:p>
        </p:txBody>
      </p:sp>
      <p:sp>
        <p:nvSpPr>
          <p:cNvPr id="25" name="Text 23"/>
          <p:cNvSpPr/>
          <p:nvPr/>
        </p:nvSpPr>
        <p:spPr>
          <a:xfrm>
            <a:off x="8967073" y="2822070"/>
            <a:ext cx="4607957" cy="79374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314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Entrega do projeto finalizado dentro do prazo estipulado.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169088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sp>
        <p:nvSpPr>
          <p:cNvPr id="4" name="Text 2"/>
          <p:cNvSpPr/>
          <p:nvPr/>
        </p:nvSpPr>
        <p:spPr>
          <a:xfrm>
            <a:off x="833199" y="1039304"/>
            <a:ext cx="6202680" cy="71680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686"/>
              </a:lnSpc>
              <a:buNone/>
            </a:pPr>
            <a:r>
              <a:rPr lang="en-US" sz="437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Tecnologias envolvidas</a:t>
            </a:r>
            <a:endParaRPr lang="en-US" sz="4374" dirty="0"/>
          </a:p>
        </p:txBody>
      </p:sp>
      <p:sp>
        <p:nvSpPr>
          <p:cNvPr id="5" name="Shape 3"/>
          <p:cNvSpPr/>
          <p:nvPr/>
        </p:nvSpPr>
        <p:spPr>
          <a:xfrm>
            <a:off x="833200" y="2123528"/>
            <a:ext cx="6370915" cy="5559972"/>
          </a:xfrm>
          <a:prstGeom prst="roundRect">
            <a:avLst>
              <a:gd name="adj" fmla="val 2557"/>
            </a:avLst>
          </a:prstGeom>
          <a:solidFill>
            <a:srgbClr val="312140"/>
          </a:solidFill>
          <a:ln/>
        </p:spPr>
      </p:sp>
      <p:sp>
        <p:nvSpPr>
          <p:cNvPr id="6" name="Text 4"/>
          <p:cNvSpPr/>
          <p:nvPr/>
        </p:nvSpPr>
        <p:spPr>
          <a:xfrm>
            <a:off x="1055371" y="2344065"/>
            <a:ext cx="2221944" cy="3583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43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ReactJS</a:t>
            </a:r>
            <a:endParaRPr lang="en-US" sz="2187" dirty="0"/>
          </a:p>
        </p:txBody>
      </p:sp>
      <p:sp>
        <p:nvSpPr>
          <p:cNvPr id="7" name="Text 5"/>
          <p:cNvSpPr/>
          <p:nvPr/>
        </p:nvSpPr>
        <p:spPr>
          <a:xfrm>
            <a:off x="1055371" y="2922945"/>
            <a:ext cx="5926574" cy="119061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4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ReactJS é uma biblioteca JavaScript de código aberto. Ela permite que os desenvolvedores criem componentes. O ReactJS é amplamente utilizado.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7426285" y="2123528"/>
            <a:ext cx="6370915" cy="5559972"/>
          </a:xfrm>
          <a:prstGeom prst="roundRect">
            <a:avLst>
              <a:gd name="adj" fmla="val 2557"/>
            </a:avLst>
          </a:prstGeom>
          <a:solidFill>
            <a:srgbClr val="312140"/>
          </a:solidFill>
          <a:ln/>
        </p:spPr>
        <p:txBody>
          <a:bodyPr/>
          <a:lstStyle/>
          <a:p>
            <a:endParaRPr lang="pt-BR" dirty="0"/>
          </a:p>
        </p:txBody>
      </p:sp>
      <p:sp>
        <p:nvSpPr>
          <p:cNvPr id="9" name="Text 7"/>
          <p:cNvSpPr/>
          <p:nvPr/>
        </p:nvSpPr>
        <p:spPr>
          <a:xfrm>
            <a:off x="7648456" y="2344065"/>
            <a:ext cx="2221944" cy="3583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43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Firebase</a:t>
            </a:r>
            <a:endParaRPr lang="en-US" sz="2187" dirty="0"/>
          </a:p>
        </p:txBody>
      </p:sp>
      <p:sp>
        <p:nvSpPr>
          <p:cNvPr id="10" name="Text 8"/>
          <p:cNvSpPr/>
          <p:nvPr/>
        </p:nvSpPr>
        <p:spPr>
          <a:xfrm>
            <a:off x="7648456" y="2922945"/>
            <a:ext cx="5926574" cy="158748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4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Firebase é uma plataforma de desenvolvimento do Google. Os desenvolvedores podem criar aplicativos escaláveis ​​e estáveis ​​sem preocupação com infraestrutura subjacente ou com configuração do servidor.</a:t>
            </a:r>
            <a:endParaRPr lang="en-US" sz="1750" dirty="0"/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899CD2FA-FA54-D541-8EA6-13598FB8D7B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769998" y="5487307"/>
            <a:ext cx="5259709" cy="1808024"/>
          </a:xfrm>
          <a:prstGeom prst="rect">
            <a:avLst/>
          </a:prstGeom>
        </p:spPr>
      </p:pic>
      <p:pic>
        <p:nvPicPr>
          <p:cNvPr id="21" name="Imagem 20" descr="Desenho preto e branco&#10;&#10;Descrição gerada automaticamente com confiança média">
            <a:extLst>
              <a:ext uri="{FF2B5EF4-FFF2-40B4-BE49-F238E27FC236}">
                <a16:creationId xmlns:a16="http://schemas.microsoft.com/office/drawing/2014/main" id="{C179801E-553A-58DE-AC40-45A0B789F0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2456679" y="5084318"/>
            <a:ext cx="2293121" cy="221101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169088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sp>
        <p:nvSpPr>
          <p:cNvPr id="4" name="Text 2"/>
          <p:cNvSpPr/>
          <p:nvPr/>
        </p:nvSpPr>
        <p:spPr>
          <a:xfrm>
            <a:off x="833199" y="1330432"/>
            <a:ext cx="7048500" cy="71680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686"/>
              </a:lnSpc>
              <a:buNone/>
            </a:pPr>
            <a:r>
              <a:rPr lang="en-US" sz="437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Apresentação do protótipo</a:t>
            </a:r>
            <a:endParaRPr lang="en-US" sz="4374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5542" y="2378041"/>
            <a:ext cx="2888575" cy="2867336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685330" y="5465914"/>
            <a:ext cx="2468880" cy="3583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843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Telas do Protótipo</a:t>
            </a:r>
            <a:endParaRPr lang="en-US" sz="2187" dirty="0"/>
          </a:p>
        </p:txBody>
      </p:sp>
      <p:sp>
        <p:nvSpPr>
          <p:cNvPr id="7" name="Text 4"/>
          <p:cNvSpPr/>
          <p:nvPr/>
        </p:nvSpPr>
        <p:spPr>
          <a:xfrm>
            <a:off x="833199" y="6044794"/>
            <a:ext cx="4173260" cy="79374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3149"/>
              </a:lnSpc>
              <a:buNone/>
            </a:pPr>
            <a:r>
              <a:rPr lang="en-US" sz="1750" dirty="0" err="1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Mostrar</a:t>
            </a: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as principais telas do protótipo desenvolvido.</a:t>
            </a:r>
            <a:endParaRPr lang="en-US" sz="17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0972" y="2378041"/>
            <a:ext cx="2888575" cy="2867336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394960" y="5465914"/>
            <a:ext cx="3840480" cy="3583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843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Funcionalidades do Protótipo</a:t>
            </a:r>
            <a:endParaRPr lang="en-US" sz="2187" dirty="0"/>
          </a:p>
        </p:txBody>
      </p:sp>
      <p:sp>
        <p:nvSpPr>
          <p:cNvPr id="10" name="Text 6"/>
          <p:cNvSpPr/>
          <p:nvPr/>
        </p:nvSpPr>
        <p:spPr>
          <a:xfrm>
            <a:off x="5228630" y="6044794"/>
            <a:ext cx="4173260" cy="79374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314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Apresentar as principais funcionalidades do protótipo desenvolvido.</a:t>
            </a:r>
            <a:endParaRPr lang="en-US" sz="1750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66402" y="2378041"/>
            <a:ext cx="2888575" cy="2867336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10201870" y="5465914"/>
            <a:ext cx="3017520" cy="3583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843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Interação do Protótipo</a:t>
            </a:r>
            <a:endParaRPr lang="en-US" sz="2187" dirty="0"/>
          </a:p>
        </p:txBody>
      </p:sp>
      <p:sp>
        <p:nvSpPr>
          <p:cNvPr id="13" name="Text 8"/>
          <p:cNvSpPr/>
          <p:nvPr/>
        </p:nvSpPr>
        <p:spPr>
          <a:xfrm>
            <a:off x="9624060" y="6044794"/>
            <a:ext cx="4173260" cy="79374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3149"/>
              </a:lnSpc>
              <a:buNone/>
            </a:pPr>
            <a:r>
              <a:rPr lang="en-US" sz="1750" dirty="0" err="1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Explicar</a:t>
            </a: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como o usuário irá interagir com o protótipo desenvolvido.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169088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sp>
        <p:nvSpPr>
          <p:cNvPr id="4" name="Text 2"/>
          <p:cNvSpPr/>
          <p:nvPr/>
        </p:nvSpPr>
        <p:spPr>
          <a:xfrm>
            <a:off x="6319599" y="1644809"/>
            <a:ext cx="7477601" cy="14336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686"/>
              </a:lnSpc>
              <a:buNone/>
            </a:pPr>
            <a:r>
              <a:rPr lang="en-US" sz="437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Validação por testes unitários</a:t>
            </a:r>
            <a:endParaRPr lang="en-US" sz="4374" dirty="0"/>
          </a:p>
        </p:txBody>
      </p:sp>
      <p:sp>
        <p:nvSpPr>
          <p:cNvPr id="5" name="Shape 3"/>
          <p:cNvSpPr/>
          <p:nvPr/>
        </p:nvSpPr>
        <p:spPr>
          <a:xfrm>
            <a:off x="6319599" y="3560857"/>
            <a:ext cx="499943" cy="496267"/>
          </a:xfrm>
          <a:prstGeom prst="roundRect">
            <a:avLst>
              <a:gd name="adj" fmla="val 13432"/>
            </a:avLst>
          </a:prstGeom>
          <a:solidFill>
            <a:srgbClr val="312140"/>
          </a:solidFill>
          <a:ln/>
        </p:spPr>
      </p:sp>
      <p:sp>
        <p:nvSpPr>
          <p:cNvPr id="6" name="Text 4"/>
          <p:cNvSpPr/>
          <p:nvPr/>
        </p:nvSpPr>
        <p:spPr>
          <a:xfrm>
            <a:off x="6485692" y="3593950"/>
            <a:ext cx="167640" cy="42996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412"/>
              </a:lnSpc>
              <a:buNone/>
            </a:pPr>
            <a:r>
              <a:rPr lang="en-US" sz="262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1</a:t>
            </a:r>
            <a:endParaRPr lang="en-US" sz="2624" dirty="0"/>
          </a:p>
        </p:txBody>
      </p:sp>
      <p:sp>
        <p:nvSpPr>
          <p:cNvPr id="7" name="Text 5"/>
          <p:cNvSpPr/>
          <p:nvPr/>
        </p:nvSpPr>
        <p:spPr>
          <a:xfrm>
            <a:off x="7041713" y="3629760"/>
            <a:ext cx="2905601" cy="71668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43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Cadastro de estacionamento</a:t>
            </a:r>
            <a:endParaRPr lang="en-US" sz="2187" dirty="0"/>
          </a:p>
        </p:txBody>
      </p:sp>
      <p:sp>
        <p:nvSpPr>
          <p:cNvPr id="8" name="Shape 6"/>
          <p:cNvSpPr/>
          <p:nvPr/>
        </p:nvSpPr>
        <p:spPr>
          <a:xfrm>
            <a:off x="10169485" y="3560857"/>
            <a:ext cx="499943" cy="496267"/>
          </a:xfrm>
          <a:prstGeom prst="roundRect">
            <a:avLst>
              <a:gd name="adj" fmla="val 13432"/>
            </a:avLst>
          </a:prstGeom>
          <a:solidFill>
            <a:srgbClr val="312140"/>
          </a:solidFill>
          <a:ln/>
        </p:spPr>
      </p:sp>
      <p:sp>
        <p:nvSpPr>
          <p:cNvPr id="9" name="Text 7"/>
          <p:cNvSpPr/>
          <p:nvPr/>
        </p:nvSpPr>
        <p:spPr>
          <a:xfrm>
            <a:off x="10335578" y="3593950"/>
            <a:ext cx="167640" cy="42996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412"/>
              </a:lnSpc>
              <a:buNone/>
            </a:pPr>
            <a:r>
              <a:rPr lang="en-US" sz="262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2</a:t>
            </a:r>
            <a:endParaRPr lang="en-US" sz="2624" dirty="0"/>
          </a:p>
        </p:txBody>
      </p:sp>
      <p:sp>
        <p:nvSpPr>
          <p:cNvPr id="10" name="Text 8"/>
          <p:cNvSpPr/>
          <p:nvPr/>
        </p:nvSpPr>
        <p:spPr>
          <a:xfrm>
            <a:off x="10891599" y="3629760"/>
            <a:ext cx="2905601" cy="71668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43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Geração de ticket pelo estacionamento</a:t>
            </a:r>
            <a:endParaRPr lang="en-US" sz="2187" dirty="0"/>
          </a:p>
        </p:txBody>
      </p:sp>
      <p:sp>
        <p:nvSpPr>
          <p:cNvPr id="11" name="Shape 9"/>
          <p:cNvSpPr/>
          <p:nvPr/>
        </p:nvSpPr>
        <p:spPr>
          <a:xfrm>
            <a:off x="6319599" y="4718618"/>
            <a:ext cx="499943" cy="496267"/>
          </a:xfrm>
          <a:prstGeom prst="roundRect">
            <a:avLst>
              <a:gd name="adj" fmla="val 13432"/>
            </a:avLst>
          </a:prstGeom>
          <a:solidFill>
            <a:srgbClr val="312140"/>
          </a:solidFill>
          <a:ln/>
        </p:spPr>
      </p:sp>
      <p:sp>
        <p:nvSpPr>
          <p:cNvPr id="12" name="Text 10"/>
          <p:cNvSpPr/>
          <p:nvPr/>
        </p:nvSpPr>
        <p:spPr>
          <a:xfrm>
            <a:off x="6485692" y="4751710"/>
            <a:ext cx="167640" cy="42996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412"/>
              </a:lnSpc>
              <a:buNone/>
            </a:pPr>
            <a:r>
              <a:rPr lang="en-US" sz="262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3</a:t>
            </a:r>
            <a:endParaRPr lang="en-US" sz="2624" dirty="0"/>
          </a:p>
        </p:txBody>
      </p:sp>
      <p:sp>
        <p:nvSpPr>
          <p:cNvPr id="13" name="Text 11"/>
          <p:cNvSpPr/>
          <p:nvPr/>
        </p:nvSpPr>
        <p:spPr>
          <a:xfrm>
            <a:off x="7041713" y="4787521"/>
            <a:ext cx="2221944" cy="3583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43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Saída de ticket</a:t>
            </a:r>
            <a:endParaRPr lang="en-US" sz="2187" dirty="0"/>
          </a:p>
        </p:txBody>
      </p:sp>
      <p:sp>
        <p:nvSpPr>
          <p:cNvPr id="14" name="Shape 12"/>
          <p:cNvSpPr/>
          <p:nvPr/>
        </p:nvSpPr>
        <p:spPr>
          <a:xfrm>
            <a:off x="10169485" y="4718618"/>
            <a:ext cx="499943" cy="496267"/>
          </a:xfrm>
          <a:prstGeom prst="roundRect">
            <a:avLst>
              <a:gd name="adj" fmla="val 13432"/>
            </a:avLst>
          </a:prstGeom>
          <a:solidFill>
            <a:srgbClr val="312140"/>
          </a:solidFill>
          <a:ln/>
        </p:spPr>
      </p:sp>
      <p:sp>
        <p:nvSpPr>
          <p:cNvPr id="15" name="Text 13"/>
          <p:cNvSpPr/>
          <p:nvPr/>
        </p:nvSpPr>
        <p:spPr>
          <a:xfrm>
            <a:off x="10335578" y="4751710"/>
            <a:ext cx="167640" cy="42996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412"/>
              </a:lnSpc>
              <a:buNone/>
            </a:pPr>
            <a:r>
              <a:rPr lang="en-US" sz="262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4</a:t>
            </a:r>
            <a:endParaRPr lang="en-US" sz="2624" dirty="0"/>
          </a:p>
        </p:txBody>
      </p:sp>
      <p:sp>
        <p:nvSpPr>
          <p:cNvPr id="16" name="Text 14"/>
          <p:cNvSpPr/>
          <p:nvPr/>
        </p:nvSpPr>
        <p:spPr>
          <a:xfrm>
            <a:off x="10891599" y="4787521"/>
            <a:ext cx="2743200" cy="3583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43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Usuário gerar ticket</a:t>
            </a:r>
            <a:endParaRPr lang="en-US" sz="2187" dirty="0"/>
          </a:p>
        </p:txBody>
      </p:sp>
      <p:sp>
        <p:nvSpPr>
          <p:cNvPr id="17" name="Shape 15"/>
          <p:cNvSpPr/>
          <p:nvPr/>
        </p:nvSpPr>
        <p:spPr>
          <a:xfrm>
            <a:off x="6319599" y="5738572"/>
            <a:ext cx="499943" cy="496267"/>
          </a:xfrm>
          <a:prstGeom prst="roundRect">
            <a:avLst>
              <a:gd name="adj" fmla="val 13432"/>
            </a:avLst>
          </a:prstGeom>
          <a:solidFill>
            <a:srgbClr val="312140"/>
          </a:solidFill>
          <a:ln/>
        </p:spPr>
      </p:sp>
      <p:sp>
        <p:nvSpPr>
          <p:cNvPr id="18" name="Text 16"/>
          <p:cNvSpPr/>
          <p:nvPr/>
        </p:nvSpPr>
        <p:spPr>
          <a:xfrm>
            <a:off x="6485692" y="5771664"/>
            <a:ext cx="167640" cy="42996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412"/>
              </a:lnSpc>
              <a:buNone/>
            </a:pPr>
            <a:r>
              <a:rPr lang="en-US" sz="262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5</a:t>
            </a:r>
            <a:endParaRPr lang="en-US" sz="2624" dirty="0"/>
          </a:p>
        </p:txBody>
      </p:sp>
      <p:sp>
        <p:nvSpPr>
          <p:cNvPr id="19" name="Text 17"/>
          <p:cNvSpPr/>
          <p:nvPr/>
        </p:nvSpPr>
        <p:spPr>
          <a:xfrm>
            <a:off x="7041713" y="5807475"/>
            <a:ext cx="2905601" cy="71668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43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Envio de e-mail ao usuário</a:t>
            </a:r>
            <a:endParaRPr lang="en-US" sz="2187" dirty="0"/>
          </a:p>
        </p:txBody>
      </p:sp>
      <p:sp>
        <p:nvSpPr>
          <p:cNvPr id="20" name="Shape 18"/>
          <p:cNvSpPr/>
          <p:nvPr/>
        </p:nvSpPr>
        <p:spPr>
          <a:xfrm>
            <a:off x="10169485" y="5738572"/>
            <a:ext cx="499943" cy="496267"/>
          </a:xfrm>
          <a:prstGeom prst="roundRect">
            <a:avLst>
              <a:gd name="adj" fmla="val 13432"/>
            </a:avLst>
          </a:prstGeom>
          <a:solidFill>
            <a:srgbClr val="312140"/>
          </a:solidFill>
          <a:ln/>
        </p:spPr>
      </p:sp>
      <p:sp>
        <p:nvSpPr>
          <p:cNvPr id="21" name="Text 19"/>
          <p:cNvSpPr/>
          <p:nvPr/>
        </p:nvSpPr>
        <p:spPr>
          <a:xfrm>
            <a:off x="10335578" y="5771664"/>
            <a:ext cx="167640" cy="42996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412"/>
              </a:lnSpc>
              <a:buNone/>
            </a:pPr>
            <a:r>
              <a:rPr lang="en-US" sz="262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6</a:t>
            </a:r>
            <a:endParaRPr lang="en-US" sz="2624" dirty="0"/>
          </a:p>
        </p:txBody>
      </p:sp>
      <p:sp>
        <p:nvSpPr>
          <p:cNvPr id="22" name="Text 20"/>
          <p:cNvSpPr/>
          <p:nvPr/>
        </p:nvSpPr>
        <p:spPr>
          <a:xfrm>
            <a:off x="10891599" y="5807475"/>
            <a:ext cx="2743200" cy="3583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43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Geração de relatório</a:t>
            </a:r>
            <a:endParaRPr lang="en-US" sz="2187" dirty="0"/>
          </a:p>
        </p:txBody>
      </p:sp>
      <p:pic>
        <p:nvPicPr>
          <p:cNvPr id="2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16908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169088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sp>
        <p:nvSpPr>
          <p:cNvPr id="4" name="Text 2"/>
          <p:cNvSpPr/>
          <p:nvPr/>
        </p:nvSpPr>
        <p:spPr>
          <a:xfrm>
            <a:off x="833199" y="2146749"/>
            <a:ext cx="5638800" cy="71680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686"/>
              </a:lnSpc>
              <a:buNone/>
            </a:pPr>
            <a:r>
              <a:rPr lang="en-US" sz="437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Considerações finais</a:t>
            </a:r>
            <a:endParaRPr lang="en-US" sz="4374" dirty="0"/>
          </a:p>
        </p:txBody>
      </p:sp>
      <p:sp>
        <p:nvSpPr>
          <p:cNvPr id="5" name="Text 3"/>
          <p:cNvSpPr/>
          <p:nvPr/>
        </p:nvSpPr>
        <p:spPr>
          <a:xfrm>
            <a:off x="833199" y="3525165"/>
            <a:ext cx="2880360" cy="3583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43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Resultados Alcançados</a:t>
            </a:r>
            <a:endParaRPr lang="en-US" sz="2187" dirty="0"/>
          </a:p>
        </p:txBody>
      </p:sp>
      <p:sp>
        <p:nvSpPr>
          <p:cNvPr id="6" name="Text 4"/>
          <p:cNvSpPr/>
          <p:nvPr/>
        </p:nvSpPr>
        <p:spPr>
          <a:xfrm>
            <a:off x="833199" y="4214313"/>
            <a:ext cx="6211014" cy="119061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4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Os resultados foram plenamente satisfatórios. Ao longo do desenvolvimento foram cumpridos todos os objetivos estabelecidos e os testes todos concluídos com sucesso.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93806" y="3525165"/>
            <a:ext cx="3154680" cy="3583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43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Aprendizados Adquiridos</a:t>
            </a:r>
            <a:endParaRPr lang="en-US" sz="2187" dirty="0"/>
          </a:p>
        </p:txBody>
      </p:sp>
      <p:sp>
        <p:nvSpPr>
          <p:cNvPr id="8" name="Text 6"/>
          <p:cNvSpPr/>
          <p:nvPr/>
        </p:nvSpPr>
        <p:spPr>
          <a:xfrm>
            <a:off x="7593806" y="4214313"/>
            <a:ext cx="6211014" cy="158748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4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Novos métodos de desenvolvimento com Firebase.
Metodologia Scrum aplicada.
Testes unitários. 
Utilização de api's.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407</Words>
  <Application>Microsoft Office PowerPoint</Application>
  <PresentationFormat>Personalizar</PresentationFormat>
  <Paragraphs>93</Paragraphs>
  <Slides>10</Slides>
  <Notes>10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10</vt:i4>
      </vt:variant>
    </vt:vector>
  </HeadingPairs>
  <TitlesOfParts>
    <vt:vector size="15" baseType="lpstr">
      <vt:lpstr>Arial</vt:lpstr>
      <vt:lpstr>Calibri</vt:lpstr>
      <vt:lpstr>Fira Sans</vt:lpstr>
      <vt:lpstr>Inconsolata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SILVA DA SILVA, JADER</cp:lastModifiedBy>
  <cp:revision>2</cp:revision>
  <dcterms:created xsi:type="dcterms:W3CDTF">2023-07-03T13:14:35Z</dcterms:created>
  <dcterms:modified xsi:type="dcterms:W3CDTF">2023-07-03T13:57:40Z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6ec7f58a-8404-4877-b736-bea143f77ded_Enabled">
    <vt:lpwstr>true</vt:lpwstr>
  </property>
  <property fmtid="{D5CDD505-2E9C-101B-9397-08002B2CF9AE}" pid="3" name="MSIP_Label_6ec7f58a-8404-4877-b736-bea143f77ded_SetDate">
    <vt:lpwstr>2023-07-03T13:57:32Z</vt:lpwstr>
  </property>
  <property fmtid="{D5CDD505-2E9C-101B-9397-08002B2CF9AE}" pid="4" name="MSIP_Label_6ec7f58a-8404-4877-b736-bea143f77ded_Method">
    <vt:lpwstr>Standard</vt:lpwstr>
  </property>
  <property fmtid="{D5CDD505-2E9C-101B-9397-08002B2CF9AE}" pid="5" name="MSIP_Label_6ec7f58a-8404-4877-b736-bea143f77ded_Name">
    <vt:lpwstr>General</vt:lpwstr>
  </property>
  <property fmtid="{D5CDD505-2E9C-101B-9397-08002B2CF9AE}" pid="6" name="MSIP_Label_6ec7f58a-8404-4877-b736-bea143f77ded_SiteId">
    <vt:lpwstr>84d9a216-e285-4aac-b163-0dfd0c074546</vt:lpwstr>
  </property>
  <property fmtid="{D5CDD505-2E9C-101B-9397-08002B2CF9AE}" pid="7" name="MSIP_Label_6ec7f58a-8404-4877-b736-bea143f77ded_ActionId">
    <vt:lpwstr>b9d4967a-fc4a-4dbe-b73c-807978d4def6</vt:lpwstr>
  </property>
  <property fmtid="{D5CDD505-2E9C-101B-9397-08002B2CF9AE}" pid="8" name="MSIP_Label_6ec7f58a-8404-4877-b736-bea143f77ded_ContentBits">
    <vt:lpwstr>0</vt:lpwstr>
  </property>
</Properties>
</file>